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embeddedFontLst>
    <p:embeddedFont>
      <p:font typeface="Teko"/>
      <p:regular r:id="rId36"/>
      <p:bold r:id="rId37"/>
    </p:embeddedFont>
    <p:embeddedFont>
      <p:font typeface="Arial Black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Teko-bold.fntdata"/><Relationship Id="rId14" Type="http://schemas.openxmlformats.org/officeDocument/2006/relationships/slide" Target="slides/slide10.xml"/><Relationship Id="rId36" Type="http://schemas.openxmlformats.org/officeDocument/2006/relationships/font" Target="fonts/Tek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ArialBlack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bilgisi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1.jpg"/><Relationship Id="rId5" Type="http://schemas.openxmlformats.org/officeDocument/2006/relationships/image" Target="../media/image14.jp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9" Type="http://schemas.openxmlformats.org/officeDocument/2006/relationships/image" Target="../media/image21.png"/><Relationship Id="rId5" Type="http://schemas.openxmlformats.org/officeDocument/2006/relationships/image" Target="../media/image17.jpg"/><Relationship Id="rId6" Type="http://schemas.openxmlformats.org/officeDocument/2006/relationships/image" Target="../media/image15.jpg"/><Relationship Id="rId7" Type="http://schemas.openxmlformats.org/officeDocument/2006/relationships/image" Target="../media/image22.jpg"/><Relationship Id="rId8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Relationship Id="rId4" Type="http://schemas.openxmlformats.org/officeDocument/2006/relationships/image" Target="../media/image25.jpg"/><Relationship Id="rId5" Type="http://schemas.openxmlformats.org/officeDocument/2006/relationships/image" Target="../media/image23.jp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26.jp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jp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jpg"/><Relationship Id="rId4" Type="http://schemas.openxmlformats.org/officeDocument/2006/relationships/image" Target="../media/image49.png"/><Relationship Id="rId5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3.jpg"/><Relationship Id="rId5" Type="http://schemas.openxmlformats.org/officeDocument/2006/relationships/image" Target="../media/image8.jp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1854" y="0"/>
            <a:ext cx="2246335" cy="686703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6" name="Google Shape;86;p13"/>
          <p:cNvSpPr txBox="1"/>
          <p:nvPr>
            <p:ph type="ctrTitle"/>
          </p:nvPr>
        </p:nvSpPr>
        <p:spPr>
          <a:xfrm>
            <a:off x="3472800" y="5097850"/>
            <a:ext cx="5246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tr-TR">
                <a:solidFill>
                  <a:schemeClr val="lt1"/>
                </a:solidFill>
              </a:rPr>
              <a:t>YANMA VE YANGIN BİLGİSİ</a:t>
            </a:r>
            <a:endParaRPr/>
          </a:p>
        </p:txBody>
      </p:sp>
      <p:pic>
        <p:nvPicPr>
          <p:cNvPr id="87" name="Google Shape;87;p13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126" y="625825"/>
            <a:ext cx="3401748" cy="31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871417" y="1514908"/>
            <a:ext cx="3936177" cy="823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0" lvl="0" marL="2330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lang="tr-T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TÜRÜ YANGIN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tr-TR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tr-TR" sz="26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ELEKTRİK YANGINLARI</a:t>
            </a:r>
            <a:endParaRPr sz="2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1855" y="4566542"/>
            <a:ext cx="2658110" cy="161734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0787" y="4566542"/>
            <a:ext cx="2529797" cy="161734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0847" y="4519791"/>
            <a:ext cx="2648669" cy="1710845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63" name="Google Shape;163;p22" title="azure 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/>
        </p:nvSpPr>
        <p:spPr>
          <a:xfrm>
            <a:off x="4059933" y="914400"/>
            <a:ext cx="4072134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lang="tr-T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YANGININ EVRELERİ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583" y="1620229"/>
            <a:ext cx="2642563" cy="180877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70" name="Google Shape;17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0414" y="1620229"/>
            <a:ext cx="2918292" cy="1873623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583" y="3836894"/>
            <a:ext cx="2973479" cy="194534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9064" y="3836893"/>
            <a:ext cx="2749642" cy="194534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4503" y="1599135"/>
            <a:ext cx="2525662" cy="1873623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84503" y="3693459"/>
            <a:ext cx="2553457" cy="2088775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75" name="Google Shape;175;p23" title="azure log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1312008" y="914400"/>
            <a:ext cx="9567983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lang="tr-T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YANMANIN ÜRÜNLERİ VE İNSAN SAĞLIĞINA ETKİLERİ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1241451" y="2414675"/>
            <a:ext cx="2740025" cy="1525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70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DUMAN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5080" rtl="0" algn="l">
              <a:lnSpc>
                <a:spcPct val="117800"/>
              </a:lnSpc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ZEHİRLİ GAZLAR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5080" rtl="0" algn="l">
              <a:lnSpc>
                <a:spcPct val="117800"/>
              </a:lnSpc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SICAKLIK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ALEV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478" y="2164393"/>
            <a:ext cx="3000374" cy="1685924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83" name="Google Shape;18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6339" y="4267321"/>
            <a:ext cx="3047999" cy="2028824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8724" y="4429246"/>
            <a:ext cx="3225478" cy="1866899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85" name="Google Shape;185;p24" title="azure 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/>
        </p:nvSpPr>
        <p:spPr>
          <a:xfrm>
            <a:off x="2882583" y="914400"/>
            <a:ext cx="6426834" cy="424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425">
            <a:spAutoFit/>
          </a:bodyPr>
          <a:lstStyle/>
          <a:p>
            <a:pPr indent="0" lvl="0" marL="19297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lang="tr-T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1-DUMAN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937592" y="1865361"/>
            <a:ext cx="4239895" cy="1506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219709" rtl="0" algn="l">
              <a:lnSpc>
                <a:spcPct val="11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Tamamlanmamış bir yanma olayında açığa çıkan karbon ve katran taneciklerinin havada oluşturduğu bulut kütlesidir.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5080" rtl="0" algn="l">
              <a:lnSpc>
                <a:spcPct val="11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Karbonmonoksit, karbondioksit, kükürt, azotoksitler ve su buharından oluşur.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1809" y="1731266"/>
            <a:ext cx="2174309" cy="1506823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sp>
        <p:nvSpPr>
          <p:cNvPr id="193" name="Google Shape;193;p25"/>
          <p:cNvSpPr txBox="1"/>
          <p:nvPr/>
        </p:nvSpPr>
        <p:spPr>
          <a:xfrm flipH="1">
            <a:off x="610385" y="3660820"/>
            <a:ext cx="6724887" cy="981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Zehirli gazlar dumanın bileşiminde mevcuttur. Yangın sonucu ortama yayılan zehirli gazlar insan sağlığını tehdit etmektedir. Bu gazlar solunum ve deri yoluyla vücuda girmektedir.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3048000" y="3248816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0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2-ZEHİRLİ GAZLAR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8616" y="4684659"/>
            <a:ext cx="2613239" cy="169965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96" name="Google Shape;196;p25" title="azure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/>
        </p:nvSpPr>
        <p:spPr>
          <a:xfrm>
            <a:off x="4098131" y="886531"/>
            <a:ext cx="3995738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3-SICAKLIĞIN ETKİSİ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3048000" y="2274877"/>
            <a:ext cx="4231341" cy="373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başlangıcından itibaren yangın mahallinde sıcaklık çok süratli bir biçimde yükselir. İlk 5 dakikada hararet 500 C ye,1 saat içinde 927°C ye yükselmektedir.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5080" rtl="0" algn="l">
              <a:lnSpc>
                <a:spcPct val="196055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 yüzden yangınlarda ilk dakikalar hatta saniyeler çok önemlidir.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98055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Yüksek sıcaklık nedeniyle, susuzluk, solunum alanlarında yanma, kalp atışlarında artış meydana gelir.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kırpıntı çizim, çizim, Çizgi film, taslak içeren bir resim&#10;&#10;Açıklama otomatik olarak oluşturuldu" id="203" name="Google Shape;2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3176" y="5195207"/>
            <a:ext cx="1568824" cy="167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/>
        </p:nvSpPr>
        <p:spPr>
          <a:xfrm>
            <a:off x="2767732" y="1017781"/>
            <a:ext cx="6656536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lang="tr-T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YANGININ YARATTIĞI TEHLİKELER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871417" y="2083850"/>
            <a:ext cx="6706870" cy="3731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-CAN KAYIPLARI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-ZEHİRLİ GAZLAR OLUŞUR.CO2, CO, ,CS2, HCN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-YÜKSEK MİKTARDA ISI ENERJİSİ AÇIĞA ÇIKAR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-ÇÖKME TEHLİKELERİ; Yapı malzemelerinde tahribat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-ELEKTRİK TEHLİKELERİ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-PATLAMALAR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-NÜKLEER TEHLİKELER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sanat, çizgi film, resim, bina içeren bir resim&#10;&#10;Açıklama otomatik olarak oluşturuldu" id="211" name="Google Shape;2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3366" y="4654681"/>
            <a:ext cx="2757767" cy="1993013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descr="insan yüzü, giyim, resim, kişi, şahıs içeren bir resim" id="212" name="Google Shape;2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4268" y="4728005"/>
            <a:ext cx="2465610" cy="1990922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213" name="Google Shape;213;p27" title="azure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4046619" y="914400"/>
            <a:ext cx="4098762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ACİL DURUM EKİBİ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2340524" y="1885875"/>
            <a:ext cx="16722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SÖNDÜRME EKİBİ</a:t>
            </a:r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5029731" y="1908767"/>
            <a:ext cx="5491075" cy="366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12700" marR="54991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GÖREVİ: </a:t>
            </a: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Çıkan yangına müdahale etmek, yangının büyümesine mani olmak ve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söndürmekle görevlidir. En az 3 kişiden oluşur.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325120" rtl="0" algn="l">
              <a:lnSpc>
                <a:spcPct val="125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GÖREVİ: </a:t>
            </a: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ve diğer acil durumlarda can ve mal kurtarma işlerini yapmakla görevlidir. en az 3 kişiden oluşur.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61468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GÖREVİ: </a:t>
            </a: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Değerli evrak ve malzemeleri korumakla ve yangın nedeniyle ortaya çıkması muhtemel panik ve kargaşayı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önlemekle görevlidir. en az 2kişidenoluşur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GÖREVİ: </a:t>
            </a: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bölgesinden yaralı olarak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19685" rtl="0" algn="l">
              <a:lnSpc>
                <a:spcPct val="99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çıkarılan insanlara ilk tıbbi müdahaleyi yapıp en yakın sağlık kuruluşuna sevk eder. en az 2 kişiden oluşur.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2340524" y="2847598"/>
            <a:ext cx="16482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KURTARMA EKİBİ</a:t>
            </a:r>
            <a:endParaRPr/>
          </a:p>
        </p:txBody>
      </p:sp>
      <p:sp>
        <p:nvSpPr>
          <p:cNvPr id="222" name="Google Shape;222;p28"/>
          <p:cNvSpPr txBox="1"/>
          <p:nvPr/>
        </p:nvSpPr>
        <p:spPr>
          <a:xfrm>
            <a:off x="2337113" y="3809321"/>
            <a:ext cx="14366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KORUMA EKİBİ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2340524" y="5076262"/>
            <a:ext cx="16979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İLK YARDIM EKİBİ</a:t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4520725" y="2025353"/>
            <a:ext cx="384561" cy="260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4518133" y="2987076"/>
            <a:ext cx="384561" cy="260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4514966" y="3948799"/>
            <a:ext cx="384561" cy="260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4509568" y="5238196"/>
            <a:ext cx="384561" cy="260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8" title="azure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/>
        </p:nvSpPr>
        <p:spPr>
          <a:xfrm>
            <a:off x="2945301" y="914400"/>
            <a:ext cx="5771410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YANGIN ÖNLEYİCİ TEDBİRLER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1120904" y="2184501"/>
            <a:ext cx="5789295" cy="661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2)Yangının erken fark edilmesi için otomatik yangın ihbar ve alarm sistemleri konulmalı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7291" y="5216753"/>
            <a:ext cx="2694709" cy="1586208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236" name="Google Shape;236;p29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/>
        </p:nvSpPr>
        <p:spPr>
          <a:xfrm>
            <a:off x="2761129" y="695269"/>
            <a:ext cx="6669742" cy="686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350">
            <a:spAutoFit/>
          </a:bodyPr>
          <a:lstStyle/>
          <a:p>
            <a:pPr indent="0" lvl="0" marL="709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YANGIN ÖNLEYİCİ TEDBİRLER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165251" y="2340946"/>
            <a:ext cx="6484620" cy="395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12700" marR="508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3)Tahliye yolları belirlenmeli ve işaretlendirilmeli, ışıklandırmalar yapılmalı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1406" y="5145741"/>
            <a:ext cx="2523565" cy="1620930"/>
          </a:xfrm>
          <a:prstGeom prst="snip2DiagRect">
            <a:avLst>
              <a:gd fmla="val 10356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244" name="Google Shape;244;p30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/>
        </p:nvSpPr>
        <p:spPr>
          <a:xfrm>
            <a:off x="4374038" y="1024880"/>
            <a:ext cx="3443923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Acil Çıkış Kapıları   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6687" y="1776738"/>
            <a:ext cx="4238624" cy="4238624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sp>
        <p:nvSpPr>
          <p:cNvPr id="251" name="Google Shape;251;p31"/>
          <p:cNvSpPr txBox="1"/>
          <p:nvPr/>
        </p:nvSpPr>
        <p:spPr>
          <a:xfrm>
            <a:off x="2074861" y="6201080"/>
            <a:ext cx="8042275" cy="28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Herhangi bir açık alana yada yangın tahliye merdivenlerine açılan kapılardır.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52" name="Google Shape;252;p31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871417" y="1160965"/>
            <a:ext cx="8258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İÇERİK</a:t>
            </a:r>
            <a:r>
              <a:rPr b="0" i="0" lang="tr-T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503948" y="2011362"/>
            <a:ext cx="7388225" cy="1081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453009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YANMA NEDİR ? YANGIN NEDİR ?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YANGIN ÇEŞİTLERİ NELERDİR ?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YANGININ ÇIKMA NEDENLERİ NELERDİR ? YANGIN SÖNDÜRME USULLERİ NELERDİR ?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37320" l="19977" r="45957" t="33271"/>
          <a:stretch/>
        </p:blipFill>
        <p:spPr>
          <a:xfrm>
            <a:off x="7973224" y="4671657"/>
            <a:ext cx="4153257" cy="201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/>
        </p:nvSpPr>
        <p:spPr>
          <a:xfrm>
            <a:off x="4234343" y="792902"/>
            <a:ext cx="3723313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Merdiveni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1165251" y="1982771"/>
            <a:ext cx="7235799" cy="1640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12700" marR="383540" rtl="0" algn="l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durumunda binada bulunan insanların güvenli bir şekilde tahliyesini sağlamak amacıyla, yangına en az 1 saat dayanabilecek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72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nitelikteki malzemeden yapılan, kaçış koridorlarına ve çatıdan zemine irtibatlı, yönetmeliklerde belirtilen özelliklere sahip merdivenlerdir.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3931" y="4265200"/>
            <a:ext cx="2757407" cy="2518988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260" name="Google Shape;260;p32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/>
        </p:nvSpPr>
        <p:spPr>
          <a:xfrm>
            <a:off x="2690750" y="476139"/>
            <a:ext cx="6810499" cy="785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3375">
            <a:spAutoFit/>
          </a:bodyPr>
          <a:lstStyle/>
          <a:p>
            <a:pPr indent="0" lvl="0" marL="6705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YANGIN ÖNLEYİCİ TEDBİRLER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1165251" y="2211992"/>
            <a:ext cx="5261610" cy="661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4)Yangının kontrol altında tutulması için söndürme sistemlerinin kurulması gerekmektedir.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1252" y="5123314"/>
            <a:ext cx="2560748" cy="1645039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268" name="Google Shape;268;p33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/>
        </p:nvSpPr>
        <p:spPr>
          <a:xfrm>
            <a:off x="2690750" y="476139"/>
            <a:ext cx="6810499" cy="785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3375">
            <a:spAutoFit/>
          </a:bodyPr>
          <a:lstStyle/>
          <a:p>
            <a:pPr indent="0" lvl="0" marL="6705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YANGIN ÖNLEYİCİ TEDBİRLER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1165251" y="2094416"/>
            <a:ext cx="5413375" cy="744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325">
            <a:spAutoFit/>
          </a:bodyPr>
          <a:lstStyle/>
          <a:p>
            <a:pPr indent="0" lvl="0" marL="12700" marR="508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5) Kaçış yolları, çıkışların güvenliği sağlanmalı, toplanma merkezleri belirlenmeli, binanın vaziyet planı çıkartılmalı.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8112" y="3222569"/>
            <a:ext cx="4295774" cy="3467099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276" name="Google Shape;276;p34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/>
        </p:nvSpPr>
        <p:spPr>
          <a:xfrm>
            <a:off x="2890776" y="876300"/>
            <a:ext cx="7310500" cy="344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322195" lvl="0" marL="233426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YANGININ SÖNDÜRÜLMESİYLE İLGİLİ ÖNLEMLER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1165251" y="2651609"/>
            <a:ext cx="4469765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1)Yangın söndürme cihazları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83" name="Google Shape;28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0735" y="4724330"/>
            <a:ext cx="2029547" cy="213367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284" name="Google Shape;284;p35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/>
        </p:nvSpPr>
        <p:spPr>
          <a:xfrm>
            <a:off x="2363152" y="893263"/>
            <a:ext cx="7465695" cy="319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PORTATİF YANGIN SÖNDÜRME CİHAZLARI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1165251" y="2535562"/>
            <a:ext cx="6884034" cy="1661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İçinde Taşıdıkları Söndürme Maddelerine Göre: Su İçerikli Portatif Söndürücüler. Köpük İçerikli Portatif Söndürücüler. Gaz İçerikli Portatif Söndürücüler.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35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(Halon Gazı, Halon Alternatifi Gazlar ve CO2)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645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Toz İçerikli Portatif Söndürücüler.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 rotWithShape="1">
          <a:blip r:embed="rId3">
            <a:alphaModFix/>
          </a:blip>
          <a:srcRect b="13333" l="34297" r="18358" t="33333"/>
          <a:stretch/>
        </p:blipFill>
        <p:spPr>
          <a:xfrm>
            <a:off x="7865478" y="4121047"/>
            <a:ext cx="4196616" cy="265924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sp>
        <p:nvSpPr>
          <p:cNvPr id="292" name="Google Shape;292;p36"/>
          <p:cNvSpPr txBox="1"/>
          <p:nvPr/>
        </p:nvSpPr>
        <p:spPr>
          <a:xfrm>
            <a:off x="8516471" y="3298122"/>
            <a:ext cx="2206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SÖNDÜRME MADDELERİ</a:t>
            </a:r>
            <a:endParaRPr b="1"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93" name="Google Shape;293;p36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/>
        </p:nvSpPr>
        <p:spPr>
          <a:xfrm>
            <a:off x="1738312" y="914400"/>
            <a:ext cx="8715375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PORTATİF YANGIN SÖNDÜRME CİHAZLARI KULLANIRKEN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2247582" y="2758838"/>
            <a:ext cx="7696834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-342900" lvl="0" marL="60642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Mührünün sağlam olmasına,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570865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Manometresi varsa ibresinin yeşil kısımda olmasına, Söndürme cihazının gövdesindeki etiketinden harf ve şekillerinden çıkan yangına uygun söndürücü olup olmadığına,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60642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Etiketi yırtık veya okunamıyorsa renk bandından.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Yukarıdaki şartlar varsa açık arazide rüzgar göz önüne alındığında yani rüzgarı arkamıza alarak yangın söndürme cihazının mührü ve pimi çıkartılır.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8237" y="4989618"/>
            <a:ext cx="3390899" cy="1781174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301" name="Google Shape;301;p37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/>
        </p:nvSpPr>
        <p:spPr>
          <a:xfrm>
            <a:off x="1165251" y="1663199"/>
            <a:ext cx="7775254" cy="2433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0" lvl="0" marL="12700" marR="483234" rtl="0" algn="just">
              <a:lnSpc>
                <a:spcPct val="12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söndüğüne emin olunsa bile yangın yerine arkanızı dönmeyin kızgın buharlar tekrar tutuşabilir.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483234" rtl="0" algn="just">
              <a:lnSpc>
                <a:spcPct val="1275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Cihaz çok kısa bir zaman dahi olsa kullanılmışsa bile tekrar dolum ve bakımı için ilgili firmaya gönderin.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5080" rtl="0" algn="just">
              <a:lnSpc>
                <a:spcPct val="1081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söndürme cihazlarına 90 cm den yüksek yerlere asmayın, herkesin görebileceği yerlerde konumlandırın. Yangın söndürme cihazlarını yere ve sıcak ortamlara koymayın.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12700" marR="525780" rtl="0" algn="l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söndürme cihazlarının altı aylık, yıllık ve dört yıllık bakımlarının yapılmasını sağlayın.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1464" y="5029200"/>
            <a:ext cx="3240536" cy="182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308" name="Google Shape;308;p38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/>
        </p:nvSpPr>
        <p:spPr>
          <a:xfrm>
            <a:off x="1890395" y="850228"/>
            <a:ext cx="8411210" cy="62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</a:pPr>
            <a:r>
              <a:rPr b="1" lang="tr-TR" sz="4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söndürme cihazlarının yerleştirilmesi</a:t>
            </a:r>
            <a:endParaRPr b="1" sz="4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1469365" y="2640741"/>
            <a:ext cx="6632048" cy="1829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342900" lvl="0" marL="355600" marR="564515" rtl="0" algn="just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söndürme cihazları tehlike sahasının içerisine konulmamalıdır.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19050" rtl="0" algn="l">
              <a:lnSpc>
                <a:spcPct val="1425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söndürme cihazları çok yükseğe konulmamalıdır.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5080" rtl="0" algn="l">
              <a:lnSpc>
                <a:spcPct val="103299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söndürme cihazlarının konulduğu yerler işaretlenmeli okla cihazın bulunduğu yer gösterilmelidir.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0" rtl="0" algn="l">
              <a:lnSpc>
                <a:spcPct val="119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söndürme cihazlarının çevresi kapatılmamalıdır.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6666" y="5074024"/>
            <a:ext cx="2517757" cy="1783976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316" name="Google Shape;316;p39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/>
        </p:nvSpPr>
        <p:spPr>
          <a:xfrm>
            <a:off x="3704356" y="937612"/>
            <a:ext cx="4783288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2) YANGIN DOLAPLARI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1399" y="2268071"/>
            <a:ext cx="4467224" cy="3354617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323" name="Google Shape;323;p40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/>
        </p:nvSpPr>
        <p:spPr>
          <a:xfrm>
            <a:off x="2798026" y="914400"/>
            <a:ext cx="6426834" cy="933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914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3)OTOMATİK SÖNDÜRME SİSTEMLERİ</a:t>
            </a:r>
            <a:endParaRPr/>
          </a:p>
          <a:p>
            <a:pPr indent="0" lvl="0" marL="12700" marR="0" rtl="0" algn="ctr">
              <a:lnSpc>
                <a:spcPct val="1914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(Sulu, Gazlı, Köpüklü, Tozlu)</a:t>
            </a:r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106" y="2689413"/>
            <a:ext cx="3903236" cy="2465294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330" name="Google Shape;33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0863" y="2588417"/>
            <a:ext cx="2559420" cy="256629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331" name="Google Shape;331;p41" title="azure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2444096" y="914400"/>
            <a:ext cx="6037279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4516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YANMANIN KOŞULLARI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169897" y="2052807"/>
            <a:ext cx="755671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Yanma olayının oluşabilmesi için yanıcı madde, ısı ve oksijenin bir arada olması gerekmektedir. Bu olaya YANGIN ÜÇGENİ denir.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213361" y="3153398"/>
            <a:ext cx="3537960" cy="2937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750">
            <a:spAutoFit/>
          </a:bodyPr>
          <a:lstStyle/>
          <a:p>
            <a:pPr indent="0" lvl="0" marL="0" marR="5968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KARBON, HİDROJEN , OKSİJEN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53339" rtl="0" algn="ctr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None/>
            </a:pPr>
            <a:r>
              <a:rPr i="1"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C, H, O, X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958214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ortamdaki oksijen miktarı en az %16 olmalı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CXHYOZ + O2</a:t>
            </a:r>
            <a:r>
              <a:rPr baseline="30000"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+ISI </a:t>
            </a:r>
            <a:r>
              <a:rPr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→ X CO2	+Y H20+ </a:t>
            </a:r>
            <a:r>
              <a:rPr b="1"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∆</a:t>
            </a:r>
            <a:r>
              <a:rPr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6170064" y="3319109"/>
            <a:ext cx="29568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804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YANABİLEN MADDELERDE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1188" l="42678" r="5078" t="24095"/>
          <a:stretch/>
        </p:blipFill>
        <p:spPr>
          <a:xfrm>
            <a:off x="10376193" y="5171002"/>
            <a:ext cx="1815807" cy="16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/>
        </p:nvSpPr>
        <p:spPr>
          <a:xfrm>
            <a:off x="3834130" y="846862"/>
            <a:ext cx="4523740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YANGI ANINDA  !!!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1558607" y="1875306"/>
            <a:ext cx="4551045" cy="3743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Telaşlanmayınız.</a:t>
            </a:r>
            <a:endParaRPr/>
          </a:p>
          <a:p>
            <a:pPr indent="-12700" lvl="0" marL="127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 uyarı butonuna basınız.</a:t>
            </a:r>
            <a:endParaRPr/>
          </a:p>
          <a:p>
            <a:pPr indent="-12700" lvl="0" marL="12700" marR="36195" rtl="0" algn="l">
              <a:lnSpc>
                <a:spcPct val="1101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İtfaiye teşkilatına telefon ediniz (112). Yangını çevrenizdekilere duyurunuz.</a:t>
            </a:r>
            <a:endParaRPr/>
          </a:p>
          <a:p>
            <a:pPr indent="-12700" lvl="0" marL="12700" marR="204470" rtl="0" algn="l">
              <a:lnSpc>
                <a:spcPct val="1101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İtfaiye gelinceye kadar yangını söndürmek için elde bulunan araç ve olanaklardan yararlanınız.</a:t>
            </a:r>
            <a:endParaRPr/>
          </a:p>
          <a:p>
            <a:pPr indent="-12700" lvl="0" marL="12700" marR="5080" rtl="0" algn="l">
              <a:lnSpc>
                <a:spcPct val="1101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Yangının yayılmasını önlemek için kapı ve pencereleri kapatınız.</a:t>
            </a:r>
            <a:endParaRPr/>
          </a:p>
          <a:p>
            <a:pPr indent="-12700" lvl="0" marL="12700" marR="229870" rtl="0" algn="l">
              <a:lnSpc>
                <a:spcPct val="1125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Görevlilerden başka meraklı kişilerin yangın alanına girmesine engel olunuz</a:t>
            </a:r>
            <a:r>
              <a:rPr lang="tr-T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338" name="Google Shape;3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0751" y="5141588"/>
            <a:ext cx="2381249" cy="1641155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descr="metin, logo, simge, sembol, yazı tipi içeren bir resim&#10;&#10;Açıklama otomatik olarak oluşturuldu" id="339" name="Google Shape;33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701" y="5141587"/>
            <a:ext cx="3121579" cy="1641155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340" name="Google Shape;340;p42" title="azure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1854" y="0"/>
            <a:ext cx="2246335" cy="686703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TEŞEKKÜRLER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43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138" y="808375"/>
            <a:ext cx="3107725" cy="28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 title="Bir başlık ekley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813" y="2803200"/>
            <a:ext cx="5486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1165251" y="1042587"/>
            <a:ext cx="4680072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lang="tr-T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YANMANIN ÇEŞİTLERİ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1165251" y="1928499"/>
            <a:ext cx="5030450" cy="1204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125">
            <a:spAutoFit/>
          </a:bodyPr>
          <a:lstStyle/>
          <a:p>
            <a:pPr indent="-88265" lvl="0" marL="88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YAVAŞ YANMA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88265" lvl="0" marL="88265" marR="5080" rtl="0" algn="l">
              <a:lnSpc>
                <a:spcPct val="116900"/>
              </a:lnSpc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KENDİ KENDİNE YANMA HIZLI YANMA</a:t>
            </a:r>
            <a:endParaRPr/>
          </a:p>
          <a:p>
            <a:pPr indent="-88265" lvl="0" marL="88265" marR="5080" rtl="0" algn="l">
              <a:lnSpc>
                <a:spcPct val="116900"/>
              </a:lnSpc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PARLAMA-PATLAMA ŞEKLİNDE YANMA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7326" y="4798667"/>
            <a:ext cx="3114674" cy="2059333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13" name="Google Shape;113;p16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1165251" y="1032308"/>
            <a:ext cx="5931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YANGININ ÇIKMA NEDENLERİ</a:t>
            </a:r>
            <a:endParaRPr b="1"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165251" y="1713479"/>
            <a:ext cx="55194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600" marR="5080" rtl="0" algn="l">
              <a:lnSpc>
                <a:spcPct val="153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KORUMA ÖNLEMLERİNİN ALINMAMASI BİLGİSİZLİK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2286000" rtl="0" algn="l">
              <a:lnSpc>
                <a:spcPct val="1458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İHMAL VE DİKKATSİZLİK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2286000" rtl="0" algn="l">
              <a:lnSpc>
                <a:spcPct val="1458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KAZALAR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DOĞA OLAYLARI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414274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SIÇRAMA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42900" lvl="0" marL="355600" marR="414274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SABOTAJ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8215" y="4692895"/>
            <a:ext cx="3123900" cy="2085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10"/>
              </a:srgbClr>
            </a:outerShdw>
          </a:effectLst>
        </p:spPr>
      </p:pic>
      <p:pic>
        <p:nvPicPr>
          <p:cNvPr id="121" name="Google Shape;121;p17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2949387" y="987238"/>
            <a:ext cx="6391075" cy="1468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379730" lvl="0" marL="12700" marR="156083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b="1" lang="tr-TR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YANGIN TÜRLERİ</a:t>
            </a:r>
            <a:r>
              <a:rPr b="1" lang="tr-TR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YANICI KATI MADDELER (ODUN,KÖMÜR,KAĞIT, OT,DOKUMALAR VB.) YANGINIDIR.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190849" y="4182892"/>
            <a:ext cx="1620191" cy="2438399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1855" y="4591996"/>
            <a:ext cx="2752724" cy="1838324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4350" y="4591996"/>
            <a:ext cx="3543299" cy="162019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30" name="Google Shape;130;p18" title="azure 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1165250" y="1099880"/>
            <a:ext cx="5654293" cy="1241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66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TÜRÜ YANGIN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664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YANICI SIVI MADDELER (BENZİN, BENZOL, MAKİNA YAĞLARI, LAKLAR, YAĞLI BOYALAR, SOLVENT VB.) YANGINIDIR.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8941" y="4516499"/>
            <a:ext cx="4075455" cy="2219324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37" name="Google Shape;137;p19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4441275" y="886531"/>
            <a:ext cx="3309450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lang="tr-T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TÜRÜ YANGIN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165250" y="1959255"/>
            <a:ext cx="5902121" cy="794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342900" lvl="0" marL="355600" marR="5080" rtl="0" algn="l">
              <a:lnSpc>
                <a:spcPct val="153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YANICI GAZ MADDELER(METAN, PROPAN,BÜTAN,LPG ASETİLEN,DOĞALGAZ,HİDR OJEN VB.) YANGINIDIR.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4258" y="5226911"/>
            <a:ext cx="2716467" cy="1489116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7769" y="5226911"/>
            <a:ext cx="2649732" cy="1489116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46" name="Google Shape;146;p20" title="azure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871417" y="1514908"/>
            <a:ext cx="3439414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lang="tr-T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TÜRÜ YANGIN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871417" y="2311213"/>
            <a:ext cx="5520837" cy="997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tr-TR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YANABİLEN HAFİF METALLER(ALÜMİNYUM, MAGNEZYUM,SODYUM, POTASYUM,LİTYUM VE BUNLARIN ALIŞIMLARI İLE KARIŞIMLARI) YANGINIDIR.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5858" y="5253317"/>
            <a:ext cx="2563906" cy="1604683"/>
          </a:xfrm>
          <a:prstGeom prst="snip2DiagRect">
            <a:avLst>
              <a:gd fmla="val 17833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pic>
        <p:nvPicPr>
          <p:cNvPr id="154" name="Google Shape;154;p21" title="azure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" y="241728"/>
            <a:ext cx="986999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